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K Grotesk Light" panose="020B060402020202020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  <p:bold r:id="rId23"/>
      <p: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7621" autoAdjust="0"/>
  </p:normalViewPr>
  <p:slideViewPr>
    <p:cSldViewPr>
      <p:cViewPr varScale="1">
        <p:scale>
          <a:sx n="53" d="100"/>
          <a:sy n="53" d="100"/>
        </p:scale>
        <p:origin x="17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1E618-2102-4FE3-A1FA-335D96AF1898}" type="datetimeFigureOut">
              <a:rPr lang="en-AU" smtClean="0"/>
              <a:t>19/12/2019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BA6F-6C0F-4C8C-9E36-7E46EDFC40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92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BA6F-6C0F-4C8C-9E36-7E46EDFC400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78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</a:t>
            </a:r>
            <a:r>
              <a:rPr lang="en-AU" baseline="0" dirty="0"/>
              <a:t> can try to engage the audience a bit further by presenting a simple case to them so they can start “diagnosing” a patient.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BA6F-6C0F-4C8C-9E36-7E46EDFC400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4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Adapt these</a:t>
            </a:r>
            <a:r>
              <a:rPr lang="en-AU" baseline="0" dirty="0"/>
              <a:t> questions as you prefer.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BA6F-6C0F-4C8C-9E36-7E46EDFC400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0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zcp.org/school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yourhealthinmin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6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327098">
            <a:off x="11422749" y="5143500"/>
            <a:ext cx="1082842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02400" y="0"/>
            <a:ext cx="5985600" cy="210992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68947" y="3093516"/>
            <a:ext cx="9474259" cy="5422841"/>
            <a:chOff x="0" y="200025"/>
            <a:chExt cx="12632346" cy="7230450"/>
          </a:xfrm>
        </p:grpSpPr>
        <p:sp>
          <p:nvSpPr>
            <p:cNvPr id="6" name="TextBox 6"/>
            <p:cNvSpPr txBox="1"/>
            <p:nvPr/>
          </p:nvSpPr>
          <p:spPr>
            <a:xfrm>
              <a:off x="0" y="200025"/>
              <a:ext cx="12632346" cy="5735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1000" b="1" i="0" spc="275">
                  <a:solidFill>
                    <a:srgbClr val="215B96"/>
                  </a:solidFill>
                  <a:latin typeface="Glacial Indifference"/>
                </a:rPr>
                <a:t>KEEP</a:t>
              </a:r>
            </a:p>
            <a:p>
              <a:pPr>
                <a:lnSpc>
                  <a:spcPts val="11000"/>
                </a:lnSpc>
              </a:pPr>
              <a:r>
                <a:rPr lang="en-US" sz="11000" b="1" i="0" spc="275">
                  <a:solidFill>
                    <a:srgbClr val="215B96"/>
                  </a:solidFill>
                  <a:latin typeface="Glacial Indifference"/>
                </a:rPr>
                <a:t>PSYCHIATRY</a:t>
              </a:r>
            </a:p>
            <a:p>
              <a:pPr>
                <a:lnSpc>
                  <a:spcPts val="11000"/>
                </a:lnSpc>
              </a:pPr>
              <a:r>
                <a:rPr lang="en-US" sz="11000" b="1" i="0" spc="275">
                  <a:solidFill>
                    <a:srgbClr val="215B96"/>
                  </a:solidFill>
                  <a:latin typeface="Glacial Indifference"/>
                </a:rPr>
                <a:t>IN MIND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233566"/>
              <a:ext cx="12632346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AU" sz="2800" b="0" spc="140" dirty="0">
                  <a:solidFill>
                    <a:srgbClr val="222222"/>
                  </a:solidFill>
                  <a:latin typeface="HK Grotesk Light"/>
                </a:rPr>
                <a:t>[Your name]</a:t>
              </a:r>
            </a:p>
            <a:p>
              <a:pPr>
                <a:lnSpc>
                  <a:spcPts val="3499"/>
                </a:lnSpc>
              </a:pPr>
              <a:r>
                <a:rPr lang="en-AU" sz="2800" spc="140" dirty="0">
                  <a:solidFill>
                    <a:srgbClr val="222222"/>
                  </a:solidFill>
                  <a:latin typeface="HK Grotesk Light"/>
                </a:rPr>
                <a:t>[Your position]</a:t>
              </a:r>
              <a:endParaRPr lang="en-AU" dirty="0">
                <a:latin typeface="HK Grotesk Light" panose="020B060402020202020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136994">
            <a:off x="-3804883" y="6327039"/>
            <a:ext cx="8790865" cy="7516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380358">
            <a:off x="15697024" y="-2023056"/>
            <a:ext cx="4008405" cy="46881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3000" y="905345"/>
            <a:ext cx="11721363" cy="180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INTERESTED IN MEDICINE OR PSYCHIATRY?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4634" y="2368710"/>
            <a:ext cx="1011268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6229534" y="2976421"/>
            <a:ext cx="10156809" cy="6075186"/>
            <a:chOff x="0" y="-19050"/>
            <a:chExt cx="13542412" cy="81002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13483582" cy="728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>
                  <a:solidFill>
                    <a:srgbClr val="222222"/>
                  </a:solidFill>
                  <a:latin typeface="HK Grotesk Light"/>
                </a:rPr>
                <a:t>Here are a few tips for you: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22027"/>
              <a:ext cx="13542412" cy="695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Research accredited medical schools in Australia and New Zealand and find out about their requirements in advance.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spc="120" dirty="0">
                  <a:solidFill>
                    <a:srgbClr val="222222"/>
                  </a:solidFill>
                  <a:latin typeface="Glacial Indifference"/>
                </a:rPr>
                <a:t>M</a:t>
              </a: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ake sure you’re taking the pre-requisite subjects of the medical schools you wish to apply for.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spc="120" dirty="0">
                  <a:solidFill>
                    <a:srgbClr val="222222"/>
                  </a:solidFill>
                  <a:latin typeface="Glacial Indifference"/>
                </a:rPr>
                <a:t>G</a:t>
              </a: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et information and advice about what it’s like to work as a doctor.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spc="120" dirty="0">
                  <a:solidFill>
                    <a:srgbClr val="222222"/>
                  </a:solidFill>
                  <a:latin typeface="Glacial Indifference"/>
                </a:rPr>
                <a:t>R</a:t>
              </a: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esearch the UCAT exam.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Talk to your careers teacher about your plans.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spc="120" dirty="0">
                  <a:solidFill>
                    <a:srgbClr val="222222"/>
                  </a:solidFill>
                  <a:latin typeface="Glacial Indifference"/>
                </a:rPr>
                <a:t>D</a:t>
              </a: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o some work experience such as volunteering at a hospital or a charity.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US" sz="2400" b="0" i="0" spc="120" dirty="0">
                  <a:solidFill>
                    <a:srgbClr val="222222"/>
                  </a:solidFill>
                  <a:latin typeface="Glacial Indifference"/>
                </a:rPr>
                <a:t>Research the many different careers available in mental health.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510185">
            <a:off x="3876695" y="5179907"/>
            <a:ext cx="19690789" cy="1447273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33862" y="562899"/>
            <a:ext cx="11067737" cy="5399386"/>
            <a:chOff x="-1" y="-19050"/>
            <a:chExt cx="14756983" cy="7199181"/>
          </a:xfrm>
        </p:grpSpPr>
        <p:sp>
          <p:nvSpPr>
            <p:cNvPr id="4" name="TextBox 4"/>
            <p:cNvSpPr txBox="1"/>
            <p:nvPr/>
          </p:nvSpPr>
          <p:spPr>
            <a:xfrm>
              <a:off x="0" y="1365250"/>
              <a:ext cx="1382782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b="1" spc="200">
                  <a:solidFill>
                    <a:srgbClr val="215B96"/>
                  </a:solidFill>
                  <a:latin typeface="Glacial Indifference"/>
                </a:rPr>
                <a:t>THANK YOU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827824" cy="81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3418418"/>
              <a:ext cx="14756983" cy="3761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</a:rPr>
                <a:t>Discover more about psychiatry at: </a:t>
              </a:r>
            </a:p>
            <a:p>
              <a:pPr>
                <a:lnSpc>
                  <a:spcPts val="4375"/>
                </a:lnSpc>
              </a:pPr>
              <a:endParaRPr lang="en-US" sz="3500" b="1" spc="175" dirty="0">
                <a:solidFill>
                  <a:srgbClr val="222222"/>
                </a:solidFill>
                <a:latin typeface="HK Grotesk Light"/>
              </a:endParaRPr>
            </a:p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  <a:hlinkClick r:id="rId3"/>
                </a:rPr>
                <a:t>www.ranzcp.org/schools</a:t>
              </a:r>
              <a:endParaRPr lang="en-US" sz="3500" b="1" spc="175" dirty="0">
                <a:solidFill>
                  <a:srgbClr val="222222"/>
                </a:solidFill>
                <a:latin typeface="HK Grotesk Light"/>
              </a:endParaRPr>
            </a:p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  <a:hlinkClick r:id="rId4"/>
                </a:rPr>
                <a:t>www.yourhealthinmind.org</a:t>
              </a:r>
              <a:endParaRPr lang="en-US" sz="3500" b="1" spc="175" dirty="0">
                <a:solidFill>
                  <a:srgbClr val="222222"/>
                </a:solidFill>
                <a:latin typeface="HK Grotesk Light"/>
              </a:endParaRPr>
            </a:p>
            <a:p>
              <a:pPr>
                <a:lnSpc>
                  <a:spcPts val="4375"/>
                </a:lnSpc>
              </a:pPr>
              <a:endParaRPr lang="en-US" sz="3500" b="1" spc="175" dirty="0">
                <a:solidFill>
                  <a:srgbClr val="222222"/>
                </a:solidFill>
                <a:latin typeface="HK Grotesk Light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6033448" y="1028700"/>
            <a:ext cx="1225852" cy="1225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0057" y="2537397"/>
            <a:ext cx="7029503" cy="6902932"/>
            <a:chOff x="0" y="0"/>
            <a:chExt cx="9372670" cy="9203909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9372670" cy="1252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0"/>
                </a:lnSpc>
              </a:pPr>
              <a:r>
                <a:rPr lang="en-US" sz="6400" b="1" spc="160">
                  <a:solidFill>
                    <a:srgbClr val="215B96"/>
                  </a:solidFill>
                  <a:latin typeface="Glacial Indifference"/>
                </a:rPr>
                <a:t>MENTAL HEALTH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87487"/>
              <a:ext cx="9372670" cy="6516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>
                  <a:solidFill>
                    <a:srgbClr val="222222"/>
                  </a:solidFill>
                  <a:latin typeface="HK Grotesk Light"/>
                </a:rPr>
                <a:t>Mental health includes our emotional, psychological, and social well-being. </a:t>
              </a:r>
            </a:p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>
                  <a:solidFill>
                    <a:srgbClr val="222222"/>
                  </a:solidFill>
                  <a:latin typeface="HK Grotesk Light"/>
                </a:rPr>
                <a:t>It affects how we think, feel, and act. </a:t>
              </a:r>
            </a:p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>
                  <a:solidFill>
                    <a:srgbClr val="222222"/>
                  </a:solidFill>
                  <a:latin typeface="HK Grotesk Light"/>
                </a:rPr>
                <a:t>It also helps determine how we handle stress, relate to others, and make choices.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808369"/>
              <a:ext cx="937267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4911" t="13699" b="4858"/>
          <a:stretch>
            <a:fillRect/>
          </a:stretch>
        </p:blipFill>
        <p:spPr>
          <a:xfrm>
            <a:off x="11244084" y="-302861"/>
            <a:ext cx="7043916" cy="108927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340634">
            <a:off x="-2359216" y="-2630862"/>
            <a:ext cx="5495983" cy="64280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47691">
            <a:off x="8694822" y="9001496"/>
            <a:ext cx="11604014" cy="44095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476854">
            <a:off x="15969032" y="7399941"/>
            <a:ext cx="596103" cy="596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47691">
            <a:off x="8885322" y="9191996"/>
            <a:ext cx="11604014" cy="44095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137330" y="9709361"/>
            <a:ext cx="188222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Open Sans"/>
              </a:rPr>
              <a:t>MentalHealth.gov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6000"/>
          </a:blip>
          <a:srcRect/>
          <a:stretch>
            <a:fillRect/>
          </a:stretch>
        </p:blipFill>
        <p:spPr>
          <a:xfrm>
            <a:off x="0" y="0"/>
            <a:ext cx="18288000" cy="121316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33990" y="-2890457"/>
            <a:ext cx="8484124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745510">
            <a:off x="-4819482" y="8114329"/>
            <a:ext cx="9797143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16763" y="8057876"/>
            <a:ext cx="3047407" cy="54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i="0" spc="179" dirty="0">
                <a:solidFill>
                  <a:srgbClr val="222222">
                    <a:alpha val="60000"/>
                  </a:srgbClr>
                </a:solidFill>
                <a:latin typeface="Glacial Indifference"/>
              </a:rPr>
              <a:t>depression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10447" y="7721781"/>
            <a:ext cx="4222458" cy="58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73"/>
              </a:lnSpc>
              <a:spcBef>
                <a:spcPct val="0"/>
              </a:spcBef>
            </a:pPr>
            <a:r>
              <a:rPr lang="en-US" sz="3977" b="1" i="0" spc="198" dirty="0">
                <a:solidFill>
                  <a:srgbClr val="222222">
                    <a:alpha val="32941"/>
                  </a:srgbClr>
                </a:solidFill>
                <a:latin typeface="Glacial Indifference"/>
              </a:rPr>
              <a:t>bipolar disorder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36842" y="1224343"/>
            <a:ext cx="2709522" cy="75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6"/>
              </a:lnSpc>
              <a:spcBef>
                <a:spcPct val="0"/>
              </a:spcBef>
            </a:pPr>
            <a:r>
              <a:rPr lang="en-US" sz="4989" b="1" i="0" spc="249" dirty="0">
                <a:solidFill>
                  <a:srgbClr val="222222">
                    <a:alpha val="60000"/>
                  </a:srgbClr>
                </a:solidFill>
                <a:latin typeface="Glacial Indifference"/>
              </a:rPr>
              <a:t>anxiety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08846" y="2855537"/>
            <a:ext cx="3989928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21"/>
              </a:lnSpc>
              <a:spcBef>
                <a:spcPct val="0"/>
              </a:spcBef>
            </a:pPr>
            <a:r>
              <a:rPr lang="en-US" sz="3768" b="1" i="0" spc="188" dirty="0">
                <a:solidFill>
                  <a:srgbClr val="222222">
                    <a:alpha val="40784"/>
                  </a:srgbClr>
                </a:solidFill>
                <a:latin typeface="Glacial Indifference"/>
              </a:rPr>
              <a:t>schizophrenia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9441" y="4644889"/>
            <a:ext cx="2027520" cy="75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6"/>
              </a:lnSpc>
              <a:spcBef>
                <a:spcPct val="0"/>
              </a:spcBef>
            </a:pPr>
            <a:r>
              <a:rPr lang="en-US" sz="4989" b="1" i="0" spc="249" dirty="0">
                <a:solidFill>
                  <a:srgbClr val="222222">
                    <a:alpha val="60000"/>
                  </a:srgbClr>
                </a:solidFill>
                <a:latin typeface="Glacial Indifference"/>
              </a:rPr>
              <a:t>OCD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0796" y="3151283"/>
            <a:ext cx="4098238" cy="54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i="0" spc="179" dirty="0">
                <a:solidFill>
                  <a:srgbClr val="222222">
                    <a:alpha val="51765"/>
                  </a:srgbClr>
                </a:solidFill>
                <a:latin typeface="Glacial Indifference"/>
              </a:rPr>
              <a:t>eating disorders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43623" y="6077521"/>
            <a:ext cx="3677393" cy="75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6"/>
              </a:lnSpc>
              <a:spcBef>
                <a:spcPct val="0"/>
              </a:spcBef>
            </a:pPr>
            <a:r>
              <a:rPr lang="en-US" sz="4989" b="1" i="0" spc="249" dirty="0">
                <a:solidFill>
                  <a:srgbClr val="222222">
                    <a:alpha val="32941"/>
                  </a:srgbClr>
                </a:solidFill>
                <a:latin typeface="Glacial Indifference"/>
              </a:rPr>
              <a:t>addiction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04539" y="6077521"/>
            <a:ext cx="2709522" cy="75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6"/>
              </a:lnSpc>
              <a:spcBef>
                <a:spcPct val="0"/>
              </a:spcBef>
            </a:pPr>
            <a:r>
              <a:rPr lang="en-US" sz="4989" b="1" i="0" spc="249" dirty="0">
                <a:solidFill>
                  <a:srgbClr val="222222">
                    <a:alpha val="60000"/>
                  </a:srgbClr>
                </a:solidFill>
                <a:latin typeface="Glacial Indifference"/>
              </a:rPr>
              <a:t>ADHD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06086" y="4708593"/>
            <a:ext cx="2870685" cy="63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0"/>
              </a:lnSpc>
              <a:spcBef>
                <a:spcPct val="0"/>
              </a:spcBef>
            </a:pPr>
            <a:r>
              <a:rPr lang="en-US" sz="4150" b="1" i="0" spc="207" dirty="0">
                <a:solidFill>
                  <a:srgbClr val="222222">
                    <a:alpha val="51765"/>
                  </a:srgbClr>
                </a:solidFill>
                <a:latin typeface="Glacial Indifference"/>
              </a:rPr>
              <a:t>self-harm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41428" y="9248775"/>
            <a:ext cx="1828783" cy="52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40"/>
              </a:lnSpc>
              <a:spcBef>
                <a:spcPct val="0"/>
              </a:spcBef>
            </a:pPr>
            <a:r>
              <a:rPr lang="en-US" sz="3367" b="1" i="0" spc="168" dirty="0">
                <a:solidFill>
                  <a:srgbClr val="222222">
                    <a:alpha val="53725"/>
                  </a:srgbClr>
                </a:solidFill>
                <a:latin typeface="Glacial Indifference"/>
              </a:rPr>
              <a:t>PTSD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9547" y="304863"/>
            <a:ext cx="12025551" cy="180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MENTAL HEALTH </a:t>
            </a:r>
          </a:p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CONDITIONS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96475">
            <a:off x="13769967" y="-2018882"/>
            <a:ext cx="6177008" cy="4540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56853">
            <a:off x="15611358" y="2180527"/>
            <a:ext cx="596103" cy="5961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68122" y="3298908"/>
            <a:ext cx="7506578" cy="42224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98689" y="1326409"/>
            <a:ext cx="7029503" cy="7381190"/>
            <a:chOff x="0" y="47625"/>
            <a:chExt cx="9372670" cy="9841586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9372670" cy="244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0"/>
                </a:lnSpc>
              </a:pPr>
              <a:r>
                <a:rPr lang="en-US" sz="6400" b="1" spc="160">
                  <a:solidFill>
                    <a:srgbClr val="215B96"/>
                  </a:solidFill>
                  <a:latin typeface="Glacial Indifference"/>
                </a:rPr>
                <a:t>WHY DOES IT MATTER?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76464"/>
              <a:ext cx="9372670" cy="1458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1" i="0" spc="179">
                  <a:solidFill>
                    <a:srgbClr val="222222"/>
                  </a:solidFill>
                  <a:latin typeface="Glacial Indifference"/>
                </a:rPr>
                <a:t>MENTAL ILLNESS IS VERY COMMON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00030"/>
              <a:ext cx="9372670" cy="4189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1 in 5 will experience an episode of mental illness in </a:t>
              </a:r>
              <a:r>
                <a:rPr lang="en-US" sz="2900" spc="145" dirty="0">
                  <a:solidFill>
                    <a:srgbClr val="000000"/>
                  </a:solidFill>
                  <a:latin typeface="HK Grotesk Light"/>
                </a:rPr>
                <a:t>one</a:t>
              </a: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 year.</a:t>
              </a:r>
            </a:p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Almost 50% will experience an episode of mental illness in their lifetime.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3000364"/>
              <a:ext cx="937267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855955" y="9571094"/>
            <a:ext cx="479821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Open Sans"/>
              </a:rPr>
              <a:t>Statistics for Australians and New Zealanders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03" r="3734"/>
          <a:stretch>
            <a:fillRect/>
          </a:stretch>
        </p:blipFill>
        <p:spPr>
          <a:xfrm>
            <a:off x="9296400" y="919219"/>
            <a:ext cx="7974901" cy="56082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96483" y="3445147"/>
            <a:ext cx="7029503" cy="5266313"/>
            <a:chOff x="0" y="47625"/>
            <a:chExt cx="9372670" cy="7021750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9372670" cy="1252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0"/>
                </a:lnSpc>
              </a:pPr>
              <a:r>
                <a:rPr lang="en-US" sz="6400" b="1" spc="160">
                  <a:solidFill>
                    <a:srgbClr val="215B96"/>
                  </a:solidFill>
                  <a:latin typeface="Glacial Indifference"/>
                </a:rPr>
                <a:t>A PSYCHIATRIST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84469"/>
              <a:ext cx="9372670" cy="729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1" i="0" spc="179">
                  <a:solidFill>
                    <a:srgbClr val="222222"/>
                  </a:solidFill>
                  <a:latin typeface="Glacial Indifference"/>
                </a:rPr>
                <a:t>SPECIALIST MEDICAL DOCTOR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78815"/>
              <a:ext cx="9372670" cy="329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expert in mental health</a:t>
              </a:r>
            </a:p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treats both brain and body</a:t>
              </a:r>
            </a:p>
            <a:p>
              <a:pPr marL="478790" lvl="1" indent="-239395">
                <a:lnSpc>
                  <a:spcPts val="4930"/>
                </a:lnSpc>
                <a:buFont typeface="Arial"/>
                <a:buChar char="•"/>
              </a:pPr>
              <a:r>
                <a:rPr lang="en-US" sz="2900" b="0" i="0" spc="145" dirty="0">
                  <a:solidFill>
                    <a:srgbClr val="000000"/>
                  </a:solidFill>
                  <a:latin typeface="HK Grotesk Light"/>
                </a:rPr>
                <a:t>makes a difference in the lives of everyday people.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808369"/>
              <a:ext cx="9372670" cy="114100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340634">
            <a:off x="-2096508" y="-2561728"/>
            <a:ext cx="5495983" cy="6428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47691">
            <a:off x="8694822" y="9001496"/>
            <a:ext cx="11604014" cy="44095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476854">
            <a:off x="12291124" y="9100628"/>
            <a:ext cx="596103" cy="596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05247">
            <a:off x="11950978" y="-3115539"/>
            <a:ext cx="8926640" cy="6025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457748">
            <a:off x="12970878" y="1235473"/>
            <a:ext cx="596103" cy="59610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5331" y="4063609"/>
            <a:ext cx="1884506" cy="1840888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0604" t="26" r="-27025" b="-58057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812355" y="4063609"/>
            <a:ext cx="1884506" cy="1840888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16278" t="26" r="-42887" b="-58990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593377" y="4063609"/>
            <a:ext cx="1884506" cy="1840888"/>
            <a:chOff x="0" y="0"/>
            <a:chExt cx="4828540" cy="4716780"/>
          </a:xfrm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0677" t="-11864" r="-14871" b="-4236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374794" y="4063609"/>
            <a:ext cx="1884506" cy="1840888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17953" t="-2669" r="-21043" b="-46182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961195" y="4063609"/>
            <a:ext cx="1884506" cy="1840888"/>
            <a:chOff x="0" y="0"/>
            <a:chExt cx="4828540" cy="4716780"/>
          </a:xfrm>
        </p:grpSpPr>
        <p:sp>
          <p:nvSpPr>
            <p:cNvPr id="13" name="Freeform 1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13245" t="26" r="-13668" b="-32446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4131771" y="4063609"/>
            <a:ext cx="1884506" cy="1840888"/>
            <a:chOff x="0" y="0"/>
            <a:chExt cx="4828540" cy="4716780"/>
          </a:xfrm>
        </p:grpSpPr>
        <p:sp>
          <p:nvSpPr>
            <p:cNvPr id="15" name="Freeform 1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9"/>
              <a:stretch>
                <a:fillRect l="-10249" t="26" r="-20908" b="-40158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541818" y="807720"/>
            <a:ext cx="840212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WHAT DOES A PSYCHIATRIST DO?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8970" y="6153530"/>
            <a:ext cx="1860867" cy="222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Listen</a:t>
            </a:r>
            <a:r>
              <a:rPr lang="en-US" sz="1800" b="0" i="0" dirty="0">
                <a:solidFill>
                  <a:srgbClr val="000000"/>
                </a:solidFill>
                <a:latin typeface="Open Sans"/>
              </a:rPr>
              <a:t> to and provide expert care for vulnerable people and their families and </a:t>
            </a:r>
            <a:r>
              <a:rPr lang="en-US" sz="1800" b="0" i="0" dirty="0" err="1">
                <a:solidFill>
                  <a:srgbClr val="000000"/>
                </a:solidFill>
                <a:latin typeface="Open Sans"/>
              </a:rPr>
              <a:t>whānau</a:t>
            </a:r>
            <a:r>
              <a:rPr lang="en-US" sz="1800" b="0" i="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20671" y="6153530"/>
            <a:ext cx="1884506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Prevent, diagnose and treat</a:t>
            </a:r>
            <a:r>
              <a:rPr lang="en-US" sz="1800" i="0" dirty="0">
                <a:solidFill>
                  <a:srgbClr val="000000"/>
                </a:solidFill>
                <a:latin typeface="Open Sans"/>
              </a:rPr>
              <a:t> mental health conditions</a:t>
            </a:r>
            <a:r>
              <a:rPr lang="en-US" sz="1800" b="0" i="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471" y="6153530"/>
            <a:ext cx="18372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Lead </a:t>
            </a:r>
            <a:r>
              <a:rPr lang="en-US" sz="1800" i="0" dirty="0">
                <a:solidFill>
                  <a:srgbClr val="000000"/>
                </a:solidFill>
                <a:latin typeface="Open Sans"/>
              </a:rPr>
              <a:t>teams of other doctors and health professionals.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3943" y="6153530"/>
            <a:ext cx="1829117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Research </a:t>
            </a:r>
            <a:r>
              <a:rPr lang="en-US" sz="1800" i="0" dirty="0">
                <a:solidFill>
                  <a:srgbClr val="000000"/>
                </a:solidFill>
                <a:latin typeface="Open Sans"/>
              </a:rPr>
              <a:t>to lead breakthroughs in psychiatry and mental health.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24965" y="6153530"/>
            <a:ext cx="175291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Foster </a:t>
            </a:r>
            <a:r>
              <a:rPr lang="en-US" sz="1800" i="0" dirty="0">
                <a:solidFill>
                  <a:srgbClr val="000000"/>
                </a:solidFill>
                <a:latin typeface="Open Sans"/>
              </a:rPr>
              <a:t>new generations of psychiatrists.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506383" y="6153530"/>
            <a:ext cx="1752917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>
                <a:solidFill>
                  <a:srgbClr val="000000"/>
                </a:solidFill>
                <a:latin typeface="Open Sans"/>
              </a:rPr>
              <a:t>Provide expert opinion </a:t>
            </a:r>
            <a:r>
              <a:rPr lang="en-US" sz="1800" i="0" dirty="0">
                <a:solidFill>
                  <a:srgbClr val="000000"/>
                </a:solidFill>
                <a:latin typeface="Open Sans"/>
              </a:rPr>
              <a:t>to the community, government and courts.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38390">
            <a:off x="2101441" y="8829379"/>
            <a:ext cx="11604014" cy="4409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34472">
            <a:off x="3142836" y="8129227"/>
            <a:ext cx="16230600" cy="6167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457748">
            <a:off x="9260122" y="8331598"/>
            <a:ext cx="596103" cy="5961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36170" y="5143500"/>
            <a:ext cx="3444404" cy="33195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2414" y="5794780"/>
            <a:ext cx="2612935" cy="18649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33810" y="5420871"/>
            <a:ext cx="2086292" cy="208629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14397" y="3061290"/>
            <a:ext cx="4054780" cy="1976907"/>
            <a:chOff x="0" y="0"/>
            <a:chExt cx="5406373" cy="2635876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406373" cy="716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</a:rPr>
                <a:t>Help people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87534"/>
              <a:ext cx="5406373" cy="1548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r>
                <a:rPr lang="en-US" sz="2900" b="0" i="0" spc="145" dirty="0">
                  <a:solidFill>
                    <a:srgbClr val="222222"/>
                  </a:solidFill>
                  <a:latin typeface="HK Grotesk Light"/>
                </a:rPr>
                <a:t>Huge ability to improve people's lives.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01121" y="3027768"/>
            <a:ext cx="4057015" cy="1976907"/>
            <a:chOff x="0" y="0"/>
            <a:chExt cx="5409354" cy="263587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409354" cy="716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</a:rPr>
                <a:t>Demand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87534"/>
              <a:ext cx="5409354" cy="1548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r>
                <a:rPr lang="en-US" sz="2900" b="0" i="0" spc="145" dirty="0">
                  <a:solidFill>
                    <a:srgbClr val="222222"/>
                  </a:solidFill>
                  <a:latin typeface="HK Grotesk Light"/>
                </a:rPr>
                <a:t>High likelihood of finding a job.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36170" y="3060449"/>
            <a:ext cx="4079418" cy="3069155"/>
            <a:chOff x="-24384" y="-19050"/>
            <a:chExt cx="5439224" cy="409220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414840" cy="716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>
                  <a:solidFill>
                    <a:srgbClr val="222222"/>
                  </a:solidFill>
                  <a:latin typeface="HK Grotesk Light"/>
                </a:rPr>
                <a:t>Salary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4384" y="782597"/>
              <a:ext cx="5414840" cy="329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r>
                <a:rPr lang="en-US" sz="2900" b="0" i="0" spc="145" dirty="0">
                  <a:solidFill>
                    <a:srgbClr val="222222"/>
                  </a:solidFill>
                  <a:latin typeface="HK Grotesk Light"/>
                </a:rPr>
                <a:t>One of the </a:t>
              </a:r>
              <a:r>
                <a:rPr lang="en-US" sz="2900" spc="145" dirty="0" smtClean="0">
                  <a:solidFill>
                    <a:srgbClr val="222222"/>
                  </a:solidFill>
                  <a:latin typeface="HK Grotesk Light"/>
                </a:rPr>
                <a:t>most financially rewarding</a:t>
              </a:r>
              <a:r>
                <a:rPr lang="en-US" sz="2900" spc="145" dirty="0">
                  <a:solidFill>
                    <a:srgbClr val="222222"/>
                  </a:solidFill>
                  <a:latin typeface="HK Grotesk Light"/>
                </a:rPr>
                <a:t> </a:t>
              </a:r>
              <a:r>
                <a:rPr lang="en-US" sz="2900" b="0" i="0" spc="145" dirty="0" smtClean="0">
                  <a:solidFill>
                    <a:srgbClr val="222222"/>
                  </a:solidFill>
                  <a:latin typeface="HK Grotesk Light"/>
                </a:rPr>
                <a:t>jobs </a:t>
              </a:r>
              <a:r>
                <a:rPr lang="en-US" sz="2900" b="0" i="0" spc="145" dirty="0">
                  <a:solidFill>
                    <a:srgbClr val="222222"/>
                  </a:solidFill>
                  <a:latin typeface="HK Grotesk Light"/>
                </a:rPr>
                <a:t>in Australia and New Zealand.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01313" y="1552575"/>
            <a:ext cx="1172136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WHY PSYCHIATRY?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2938" y="1465101"/>
            <a:ext cx="12376186" cy="92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i="0" spc="160" dirty="0">
                <a:solidFill>
                  <a:srgbClr val="215B96"/>
                </a:solidFill>
                <a:latin typeface="Glacial Indifference"/>
              </a:rPr>
              <a:t>TO BECOME A PSYCHIATRIST: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43448" y="6034185"/>
            <a:ext cx="2686126" cy="48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3"/>
              </a:lnSpc>
            </a:pPr>
            <a:r>
              <a:rPr lang="en-US" sz="3114" b="1" spc="155">
                <a:solidFill>
                  <a:srgbClr val="FFFFFF"/>
                </a:solidFill>
                <a:latin typeface="HK Grotesk Light"/>
              </a:rPr>
              <a:t>Quarkgrove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96475">
            <a:off x="13769967" y="-2018882"/>
            <a:ext cx="6177008" cy="4540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56853">
            <a:off x="15611358" y="2180527"/>
            <a:ext cx="596103" cy="59610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36610" y="4916294"/>
            <a:ext cx="2428119" cy="2317547"/>
            <a:chOff x="-156812" y="-5088"/>
            <a:chExt cx="6663624" cy="6360176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15B9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64059" y="560741"/>
              <a:ext cx="5536791" cy="5227997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rcRect/>
              <a:stretch>
                <a:fillRect l="-14472" t="-8303" r="-14466" b="-2228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689109" y="4916294"/>
            <a:ext cx="2428119" cy="2317547"/>
            <a:chOff x="-156812" y="-5088"/>
            <a:chExt cx="6663624" cy="6360176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89A27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00063" y="514155"/>
              <a:ext cx="5757599" cy="5332288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rcRect/>
              <a:stretch>
                <a:fillRect l="-21966" t="-12564" r="-23448" b="-24258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941607" y="4916294"/>
            <a:ext cx="2428119" cy="2317547"/>
            <a:chOff x="-156812" y="-5088"/>
            <a:chExt cx="6663624" cy="6360176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D5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84321" y="415957"/>
              <a:ext cx="5789083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l="-25760" t="-13902" r="-12300" b="-26914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194106" y="4916294"/>
            <a:ext cx="2428119" cy="2317547"/>
            <a:chOff x="-156812" y="-5088"/>
            <a:chExt cx="6663624" cy="6360176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E0871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00063" y="536821"/>
              <a:ext cx="5765618" cy="5309625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rcRect/>
              <a:stretch>
                <a:fillRect l="-16500" t="-7353" r="-10152" b="-17285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4442343" y="4916294"/>
            <a:ext cx="2428119" cy="2317547"/>
            <a:chOff x="-156812" y="-5088"/>
            <a:chExt cx="6663624" cy="6360176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1E6A38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80348" y="536821"/>
              <a:ext cx="5725175" cy="5309625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8"/>
              <a:srcRect/>
              <a:stretch>
                <a:fillRect l="-19038" t="-15569" r="-12802" b="-1296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2100471" y="3427909"/>
            <a:ext cx="1072744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>
                <a:solidFill>
                  <a:srgbClr val="000000"/>
                </a:solidFill>
                <a:latin typeface="Open Sans"/>
              </a:rPr>
              <a:t>High School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05568" y="3427909"/>
            <a:ext cx="1595200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b="1" i="0">
                <a:solidFill>
                  <a:srgbClr val="000000"/>
                </a:solidFill>
                <a:latin typeface="Open Sans"/>
              </a:rPr>
              <a:t>Medical Degree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66926" y="3427909"/>
            <a:ext cx="120805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>
                <a:solidFill>
                  <a:srgbClr val="000000"/>
                </a:solidFill>
                <a:latin typeface="Open Sans"/>
              </a:rPr>
              <a:t>Medical Internship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633136" y="3113584"/>
            <a:ext cx="1497590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>
                <a:solidFill>
                  <a:srgbClr val="000000"/>
                </a:solidFill>
                <a:latin typeface="Open Sans"/>
              </a:rPr>
              <a:t>RANZCP Fellowship 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773914" y="3427909"/>
            <a:ext cx="149759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 smtClean="0">
                <a:solidFill>
                  <a:srgbClr val="215B96"/>
                </a:solidFill>
                <a:latin typeface="Open Sans"/>
              </a:rPr>
              <a:t>Congrats!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 dirty="0" smtClean="0">
                <a:solidFill>
                  <a:srgbClr val="215B96"/>
                </a:solidFill>
                <a:latin typeface="Open Sans"/>
              </a:rPr>
              <a:t>You </a:t>
            </a:r>
            <a:r>
              <a:rPr lang="en-US" sz="1800" b="1" i="0" dirty="0">
                <a:solidFill>
                  <a:srgbClr val="215B96"/>
                </a:solidFill>
                <a:latin typeface="Open Sans"/>
              </a:rPr>
              <a:t>are a psychiatrist!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60094" y="4168001"/>
            <a:ext cx="108614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Open Sans"/>
              </a:rPr>
              <a:t>4 - 6 years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43903" y="4168001"/>
            <a:ext cx="65410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0" i="0">
                <a:solidFill>
                  <a:srgbClr val="000000"/>
                </a:solidFill>
                <a:latin typeface="Open Sans"/>
              </a:rPr>
              <a:t>1 year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04128" y="4144580"/>
            <a:ext cx="116732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m</a:t>
            </a:r>
            <a:r>
              <a:rPr lang="en-US" sz="1800" b="0" i="0" dirty="0" smtClean="0">
                <a:solidFill>
                  <a:srgbClr val="000000"/>
                </a:solidFill>
                <a:latin typeface="Open Sans"/>
              </a:rPr>
              <a:t>inimum 5 </a:t>
            </a:r>
            <a:r>
              <a:rPr lang="en-US" sz="1800" b="0" i="0" dirty="0">
                <a:solidFill>
                  <a:srgbClr val="000000"/>
                </a:solidFill>
                <a:latin typeface="Open Sans"/>
              </a:rPr>
              <a:t>years</a:t>
            </a: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3390925" y="7583097"/>
            <a:ext cx="1771988" cy="1771988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560092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9"/>
              <a:stretch>
                <a:fillRect l="-8164" t="1157" r="-6262" b="-13667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3401581" y="9399608"/>
            <a:ext cx="176133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i="0">
                <a:solidFill>
                  <a:srgbClr val="000000"/>
                </a:solidFill>
                <a:latin typeface="Open Sans"/>
              </a:rPr>
              <a:t>Other Degree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807589" y="5978573"/>
            <a:ext cx="938659" cy="192988"/>
            <a:chOff x="0" y="0"/>
            <a:chExt cx="6350000" cy="1305560"/>
          </a:xfrm>
        </p:grpSpPr>
        <p:sp>
          <p:nvSpPr>
            <p:cNvPr id="34" name="Freeform 34"/>
            <p:cNvSpPr/>
            <p:nvPr/>
          </p:nvSpPr>
          <p:spPr>
            <a:xfrm>
              <a:off x="0" y="-27940"/>
              <a:ext cx="6369050" cy="1360170"/>
            </a:xfrm>
            <a:custGeom>
              <a:avLst/>
              <a:gdLst/>
              <a:ahLst/>
              <a:cxnLst/>
              <a:rect l="l" t="t" r="r" b="b"/>
              <a:pathLst>
                <a:path w="6369050" h="1360170">
                  <a:moveTo>
                    <a:pt x="6294120" y="579120"/>
                  </a:moveTo>
                  <a:lnTo>
                    <a:pt x="5594350" y="55880"/>
                  </a:lnTo>
                  <a:cubicBezTo>
                    <a:pt x="5520690" y="0"/>
                    <a:pt x="5459730" y="30480"/>
                    <a:pt x="5459730" y="123190"/>
                  </a:cubicBezTo>
                  <a:lnTo>
                    <a:pt x="545973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5458460" y="805180"/>
                  </a:lnTo>
                  <a:lnTo>
                    <a:pt x="5458460" y="1236980"/>
                  </a:lnTo>
                  <a:cubicBezTo>
                    <a:pt x="5458460" y="1329690"/>
                    <a:pt x="5519420" y="1360170"/>
                    <a:pt x="5593080" y="1304290"/>
                  </a:cubicBezTo>
                  <a:lnTo>
                    <a:pt x="6294120" y="779780"/>
                  </a:lnTo>
                  <a:cubicBezTo>
                    <a:pt x="6369050" y="726440"/>
                    <a:pt x="6369050" y="635000"/>
                    <a:pt x="6294120" y="57912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7060088" y="5947216"/>
            <a:ext cx="938659" cy="192988"/>
            <a:chOff x="0" y="0"/>
            <a:chExt cx="6350000" cy="1305560"/>
          </a:xfrm>
        </p:grpSpPr>
        <p:sp>
          <p:nvSpPr>
            <p:cNvPr id="36" name="Freeform 36"/>
            <p:cNvSpPr/>
            <p:nvPr/>
          </p:nvSpPr>
          <p:spPr>
            <a:xfrm>
              <a:off x="0" y="-27940"/>
              <a:ext cx="6369050" cy="1360170"/>
            </a:xfrm>
            <a:custGeom>
              <a:avLst/>
              <a:gdLst/>
              <a:ahLst/>
              <a:cxnLst/>
              <a:rect l="l" t="t" r="r" b="b"/>
              <a:pathLst>
                <a:path w="6369050" h="1360170">
                  <a:moveTo>
                    <a:pt x="6294120" y="579120"/>
                  </a:moveTo>
                  <a:lnTo>
                    <a:pt x="5594350" y="55880"/>
                  </a:lnTo>
                  <a:cubicBezTo>
                    <a:pt x="5520690" y="0"/>
                    <a:pt x="5459730" y="30480"/>
                    <a:pt x="5459730" y="123190"/>
                  </a:cubicBezTo>
                  <a:lnTo>
                    <a:pt x="545973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5458460" y="805180"/>
                  </a:lnTo>
                  <a:lnTo>
                    <a:pt x="5458460" y="1236980"/>
                  </a:lnTo>
                  <a:cubicBezTo>
                    <a:pt x="5458460" y="1329690"/>
                    <a:pt x="5519420" y="1360170"/>
                    <a:pt x="5593080" y="1304290"/>
                  </a:cubicBezTo>
                  <a:lnTo>
                    <a:pt x="6294120" y="779780"/>
                  </a:lnTo>
                  <a:cubicBezTo>
                    <a:pt x="6369050" y="726440"/>
                    <a:pt x="6369050" y="635000"/>
                    <a:pt x="6294120" y="57912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0312586" y="5947216"/>
            <a:ext cx="938659" cy="192988"/>
            <a:chOff x="0" y="0"/>
            <a:chExt cx="6350000" cy="1305560"/>
          </a:xfrm>
        </p:grpSpPr>
        <p:sp>
          <p:nvSpPr>
            <p:cNvPr id="38" name="Freeform 38"/>
            <p:cNvSpPr/>
            <p:nvPr/>
          </p:nvSpPr>
          <p:spPr>
            <a:xfrm>
              <a:off x="0" y="-27940"/>
              <a:ext cx="6369050" cy="1360170"/>
            </a:xfrm>
            <a:custGeom>
              <a:avLst/>
              <a:gdLst/>
              <a:ahLst/>
              <a:cxnLst/>
              <a:rect l="l" t="t" r="r" b="b"/>
              <a:pathLst>
                <a:path w="6369050" h="1360170">
                  <a:moveTo>
                    <a:pt x="6294120" y="579120"/>
                  </a:moveTo>
                  <a:lnTo>
                    <a:pt x="5594350" y="55880"/>
                  </a:lnTo>
                  <a:cubicBezTo>
                    <a:pt x="5520690" y="0"/>
                    <a:pt x="5459730" y="30480"/>
                    <a:pt x="5459730" y="123190"/>
                  </a:cubicBezTo>
                  <a:lnTo>
                    <a:pt x="545973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5458460" y="805180"/>
                  </a:lnTo>
                  <a:lnTo>
                    <a:pt x="5458460" y="1236980"/>
                  </a:lnTo>
                  <a:cubicBezTo>
                    <a:pt x="5458460" y="1329690"/>
                    <a:pt x="5519420" y="1360170"/>
                    <a:pt x="5593080" y="1304290"/>
                  </a:cubicBezTo>
                  <a:lnTo>
                    <a:pt x="6294120" y="779780"/>
                  </a:lnTo>
                  <a:cubicBezTo>
                    <a:pt x="6369050" y="726440"/>
                    <a:pt x="6369050" y="635000"/>
                    <a:pt x="6294120" y="57912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3560823" y="5978573"/>
            <a:ext cx="938659" cy="192988"/>
            <a:chOff x="0" y="0"/>
            <a:chExt cx="6350000" cy="1305560"/>
          </a:xfrm>
        </p:grpSpPr>
        <p:sp>
          <p:nvSpPr>
            <p:cNvPr id="40" name="Freeform 40"/>
            <p:cNvSpPr/>
            <p:nvPr/>
          </p:nvSpPr>
          <p:spPr>
            <a:xfrm>
              <a:off x="0" y="-27940"/>
              <a:ext cx="6369050" cy="1360170"/>
            </a:xfrm>
            <a:custGeom>
              <a:avLst/>
              <a:gdLst/>
              <a:ahLst/>
              <a:cxnLst/>
              <a:rect l="l" t="t" r="r" b="b"/>
              <a:pathLst>
                <a:path w="6369050" h="1360170">
                  <a:moveTo>
                    <a:pt x="6294120" y="579120"/>
                  </a:moveTo>
                  <a:lnTo>
                    <a:pt x="5594350" y="55880"/>
                  </a:lnTo>
                  <a:cubicBezTo>
                    <a:pt x="5520690" y="0"/>
                    <a:pt x="5459730" y="30480"/>
                    <a:pt x="5459730" y="123190"/>
                  </a:cubicBezTo>
                  <a:lnTo>
                    <a:pt x="5459730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5458460" y="805180"/>
                  </a:lnTo>
                  <a:lnTo>
                    <a:pt x="5458460" y="1236980"/>
                  </a:lnTo>
                  <a:cubicBezTo>
                    <a:pt x="5458460" y="1329690"/>
                    <a:pt x="5519420" y="1360170"/>
                    <a:pt x="5593080" y="1304290"/>
                  </a:cubicBezTo>
                  <a:lnTo>
                    <a:pt x="6294120" y="779780"/>
                  </a:lnTo>
                  <a:cubicBezTo>
                    <a:pt x="6369050" y="726440"/>
                    <a:pt x="6369050" y="635000"/>
                    <a:pt x="6294120" y="57912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41" name="Group 41"/>
          <p:cNvGrpSpPr/>
          <p:nvPr/>
        </p:nvGrpSpPr>
        <p:grpSpPr>
          <a:xfrm rot="-5400000">
            <a:off x="2044942" y="7766996"/>
            <a:ext cx="1227729" cy="176461"/>
            <a:chOff x="0" y="0"/>
            <a:chExt cx="353441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49530"/>
              <a:ext cx="3534410" cy="408940"/>
            </a:xfrm>
            <a:custGeom>
              <a:avLst/>
              <a:gdLst/>
              <a:ahLst/>
              <a:cxnLst/>
              <a:rect l="l" t="t" r="r" b="b"/>
              <a:pathLst>
                <a:path w="3534410" h="408940">
                  <a:moveTo>
                    <a:pt x="3328670" y="0"/>
                  </a:moveTo>
                  <a:cubicBezTo>
                    <a:pt x="3228340" y="0"/>
                    <a:pt x="3145790" y="72390"/>
                    <a:pt x="312674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3128010" y="242570"/>
                  </a:lnTo>
                  <a:cubicBezTo>
                    <a:pt x="3145790" y="337820"/>
                    <a:pt x="3229610" y="408940"/>
                    <a:pt x="3329940" y="408940"/>
                  </a:cubicBezTo>
                  <a:cubicBezTo>
                    <a:pt x="3442970" y="408940"/>
                    <a:pt x="3534410" y="317500"/>
                    <a:pt x="3534410" y="204470"/>
                  </a:cubicBezTo>
                  <a:cubicBezTo>
                    <a:pt x="3534410" y="91440"/>
                    <a:pt x="3442970" y="0"/>
                    <a:pt x="3328670" y="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5162913" y="8412688"/>
            <a:ext cx="740255" cy="160325"/>
            <a:chOff x="0" y="0"/>
            <a:chExt cx="2345540" cy="508000"/>
          </a:xfrm>
        </p:grpSpPr>
        <p:sp>
          <p:nvSpPr>
            <p:cNvPr id="44" name="Freeform 44"/>
            <p:cNvSpPr/>
            <p:nvPr/>
          </p:nvSpPr>
          <p:spPr>
            <a:xfrm>
              <a:off x="0" y="49530"/>
              <a:ext cx="2345540" cy="408940"/>
            </a:xfrm>
            <a:custGeom>
              <a:avLst/>
              <a:gdLst/>
              <a:ahLst/>
              <a:cxnLst/>
              <a:rect l="l" t="t" r="r" b="b"/>
              <a:pathLst>
                <a:path w="2345540" h="408940">
                  <a:moveTo>
                    <a:pt x="2139800" y="0"/>
                  </a:moveTo>
                  <a:cubicBezTo>
                    <a:pt x="2039470" y="0"/>
                    <a:pt x="1956920" y="72390"/>
                    <a:pt x="193787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939140" y="242570"/>
                  </a:lnTo>
                  <a:cubicBezTo>
                    <a:pt x="1956920" y="337820"/>
                    <a:pt x="2040740" y="408940"/>
                    <a:pt x="2141070" y="408940"/>
                  </a:cubicBezTo>
                  <a:cubicBezTo>
                    <a:pt x="2254100" y="408940"/>
                    <a:pt x="2345540" y="317500"/>
                    <a:pt x="2345540" y="204470"/>
                  </a:cubicBezTo>
                  <a:cubicBezTo>
                    <a:pt x="2345540" y="91440"/>
                    <a:pt x="2254100" y="0"/>
                    <a:pt x="2139800" y="0"/>
                  </a:cubicBez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648151" y="8370290"/>
            <a:ext cx="742774" cy="197602"/>
            <a:chOff x="0" y="0"/>
            <a:chExt cx="1909537" cy="508000"/>
          </a:xfrm>
        </p:grpSpPr>
        <p:sp>
          <p:nvSpPr>
            <p:cNvPr id="46" name="Freeform 46"/>
            <p:cNvSpPr/>
            <p:nvPr/>
          </p:nvSpPr>
          <p:spPr>
            <a:xfrm>
              <a:off x="0" y="215900"/>
              <a:ext cx="1613627" cy="76200"/>
            </a:xfrm>
            <a:custGeom>
              <a:avLst/>
              <a:gdLst/>
              <a:ahLst/>
              <a:cxnLst/>
              <a:rect l="l" t="t" r="r" b="b"/>
              <a:pathLst>
                <a:path w="1613627" h="76200">
                  <a:moveTo>
                    <a:pt x="0" y="0"/>
                  </a:moveTo>
                  <a:lnTo>
                    <a:pt x="1613627" y="0"/>
                  </a:lnTo>
                  <a:lnTo>
                    <a:pt x="161362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9968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53488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9968F"/>
            </a:solidFill>
          </p:spPr>
        </p:sp>
      </p:grpSp>
      <p:grpSp>
        <p:nvGrpSpPr>
          <p:cNvPr id="48" name="Group 48"/>
          <p:cNvGrpSpPr/>
          <p:nvPr/>
        </p:nvGrpSpPr>
        <p:grpSpPr>
          <a:xfrm rot="-5400000">
            <a:off x="5271562" y="7781402"/>
            <a:ext cx="1263212" cy="183132"/>
            <a:chOff x="0" y="0"/>
            <a:chExt cx="3504088" cy="508000"/>
          </a:xfrm>
        </p:grpSpPr>
        <p:sp>
          <p:nvSpPr>
            <p:cNvPr id="49" name="Freeform 49"/>
            <p:cNvSpPr/>
            <p:nvPr/>
          </p:nvSpPr>
          <p:spPr>
            <a:xfrm>
              <a:off x="0" y="215900"/>
              <a:ext cx="3208179" cy="76200"/>
            </a:xfrm>
            <a:custGeom>
              <a:avLst/>
              <a:gdLst/>
              <a:ahLst/>
              <a:cxnLst/>
              <a:rect l="l" t="t" r="r" b="b"/>
              <a:pathLst>
                <a:path w="3208179" h="76200">
                  <a:moveTo>
                    <a:pt x="0" y="0"/>
                  </a:moveTo>
                  <a:lnTo>
                    <a:pt x="3208179" y="0"/>
                  </a:lnTo>
                  <a:lnTo>
                    <a:pt x="320817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9968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3129438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9968F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10599822" y="9001496"/>
            <a:ext cx="11604014" cy="4409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476854">
            <a:off x="16975135" y="5385999"/>
            <a:ext cx="596103" cy="5961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783513">
            <a:off x="-3801873" y="-595292"/>
            <a:ext cx="8594829" cy="3266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495541" y="3695700"/>
            <a:ext cx="596103" cy="5961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24800" y="1063125"/>
            <a:ext cx="2590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40"/>
              </a:lnSpc>
              <a:spcBef>
                <a:spcPct val="0"/>
              </a:spcBef>
            </a:pPr>
            <a:r>
              <a:rPr lang="en-US" sz="6400" b="1" spc="160" dirty="0">
                <a:solidFill>
                  <a:srgbClr val="215B96"/>
                </a:solidFill>
                <a:latin typeface="Glacial Indifference"/>
              </a:rPr>
              <a:t>FAQ</a:t>
            </a:r>
            <a:endParaRPr lang="en-US" sz="6400" b="1" i="0" spc="160" dirty="0">
              <a:solidFill>
                <a:srgbClr val="215B96"/>
              </a:solidFill>
              <a:latin typeface="Glacial Indifferenc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1800" y="2936536"/>
            <a:ext cx="10156809" cy="4177230"/>
            <a:chOff x="0" y="-19050"/>
            <a:chExt cx="13542412" cy="5569638"/>
          </a:xfrm>
        </p:grpSpPr>
        <p:sp>
          <p:nvSpPr>
            <p:cNvPr id="8" name="TextBox 7"/>
            <p:cNvSpPr txBox="1"/>
            <p:nvPr/>
          </p:nvSpPr>
          <p:spPr>
            <a:xfrm>
              <a:off x="0" y="-19050"/>
              <a:ext cx="13483583" cy="743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r>
                <a:rPr lang="en-US" sz="3500" b="1" spc="175" dirty="0">
                  <a:solidFill>
                    <a:srgbClr val="222222"/>
                  </a:solidFill>
                  <a:latin typeface="HK Grotesk Light"/>
                </a:rPr>
                <a:t>FAQ about my career in psychiatry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122027"/>
              <a:ext cx="13542412" cy="4428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AU" sz="2400" dirty="0"/>
                <a:t>What does my typical day look like? 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AU" sz="2400" dirty="0"/>
                <a:t>When and why did I started thinking about psychiatry as a career?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AU" sz="2400" dirty="0"/>
                <a:t>What pathway did I take to become a psychiatrist?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AU" sz="2400" dirty="0"/>
                <a:t>What subjects did I study at high school?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r>
                <a:rPr lang="en-AU" sz="2400" dirty="0"/>
                <a:t>What do I love most about being a psychiatrist?</a:t>
              </a:r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endParaRPr lang="en-AU" sz="2400" dirty="0"/>
            </a:p>
            <a:p>
              <a:pPr marL="396240" lvl="1" indent="-198120">
                <a:lnSpc>
                  <a:spcPts val="3720"/>
                </a:lnSpc>
                <a:buFont typeface="Arial"/>
                <a:buChar char="•"/>
              </a:pPr>
              <a:endParaRPr lang="en-AU" sz="2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327</Words>
  <Application>Microsoft Office PowerPoint</Application>
  <PresentationFormat>Custom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HK Grotesk Light</vt:lpstr>
      <vt:lpstr>Glacial Indifference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KEEP PSYCHIATRY IN MIND</dc:title>
  <dc:creator>Hertrick, Kathryn</dc:creator>
  <cp:lastModifiedBy>Hertrick, Kathryn</cp:lastModifiedBy>
  <cp:revision>12</cp:revision>
  <dcterms:created xsi:type="dcterms:W3CDTF">2006-08-16T00:00:00Z</dcterms:created>
  <dcterms:modified xsi:type="dcterms:W3CDTF">2019-12-18T21:51:47Z</dcterms:modified>
  <dc:identifier>DADrH8ALyic</dc:identifier>
</cp:coreProperties>
</file>